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58" r:id="rId4"/>
    <p:sldId id="262" r:id="rId5"/>
    <p:sldId id="259"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4660"/>
  </p:normalViewPr>
  <p:slideViewPr>
    <p:cSldViewPr>
      <p:cViewPr>
        <p:scale>
          <a:sx n="75" d="100"/>
          <a:sy n="75" d="100"/>
        </p:scale>
        <p:origin x="-1248" y="13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3D85F136-DD0C-4983-B58C-5B53EF1CA015}" type="datetimeFigureOut">
              <a:rPr lang="en-US" smtClean="0"/>
              <a:t>10/22/2012</a:t>
            </a:fld>
            <a:endParaRPr lang="en-US"/>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en-US"/>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303127EA-8953-48D3-B57E-8FEEDA359295}" type="slidenum">
              <a:rPr lang="en-US" smtClean="0"/>
              <a:t>‹#›</a:t>
            </a:fld>
            <a:endParaRPr lang="en-US"/>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85F136-DD0C-4983-B58C-5B53EF1CA015}" type="datetimeFigureOut">
              <a:rPr lang="en-US" smtClean="0"/>
              <a:t>10/22/2012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3127EA-8953-48D3-B57E-8FEEDA3592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85F136-DD0C-4983-B58C-5B53EF1CA015}" type="datetimeFigureOut">
              <a:rPr lang="en-US" smtClean="0"/>
              <a:t>10/22/2012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3127EA-8953-48D3-B57E-8FEEDA3592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85F136-DD0C-4983-B58C-5B53EF1CA015}" type="datetimeFigureOut">
              <a:rPr lang="en-US" smtClean="0"/>
              <a:t>10/22/2012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3127EA-8953-48D3-B57E-8FEEDA3592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85F136-DD0C-4983-B58C-5B53EF1CA015}" type="datetimeFigureOut">
              <a:rPr lang="en-US" smtClean="0"/>
              <a:t>10/22/2012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3127EA-8953-48D3-B57E-8FEEDA3592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D85F136-DD0C-4983-B58C-5B53EF1CA015}" type="datetimeFigureOut">
              <a:rPr lang="en-US" smtClean="0"/>
              <a:t>10/22/2012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3127EA-8953-48D3-B57E-8FEEDA359295}" type="slidenum">
              <a:rPr lang="en-US" smtClean="0"/>
              <a:t>‹#›</a:t>
            </a:fld>
            <a:endParaRPr lang="en-US"/>
          </a:p>
        </p:txBody>
      </p:sp>
      <p:sp>
        <p:nvSpPr>
          <p:cNvPr id="9" name="Content Placeholder 8"/>
          <p:cNvSpPr>
            <a:spLocks noGrp="1"/>
          </p:cNvSpPr>
          <p:nvPr>
            <p:ph sz="quarter" idx="13"/>
          </p:nvPr>
        </p:nvSpPr>
        <p:spPr>
          <a:xfrm>
            <a:off x="841248"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D85F136-DD0C-4983-B58C-5B53EF1CA015}" type="datetimeFigureOut">
              <a:rPr lang="en-US" smtClean="0"/>
              <a:t>10/22/2012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3127EA-8953-48D3-B57E-8FEEDA359295}" type="slidenum">
              <a:rPr lang="en-US" smtClean="0"/>
              <a:t>‹#›</a:t>
            </a:fld>
            <a:endParaRPr lang="en-US"/>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Content Placeholder 12"/>
          <p:cNvSpPr>
            <a:spLocks noGrp="1"/>
          </p:cNvSpPr>
          <p:nvPr>
            <p:ph sz="quarter" idx="13"/>
          </p:nvPr>
        </p:nvSpPr>
        <p:spPr>
          <a:xfrm>
            <a:off x="841248" y="2743199"/>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85F136-DD0C-4983-B58C-5B53EF1CA015}" type="datetimeFigureOut">
              <a:rPr lang="en-US" smtClean="0"/>
              <a:t>10/22/2012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3127EA-8953-48D3-B57E-8FEEDA3592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85F136-DD0C-4983-B58C-5B53EF1CA015}" type="datetimeFigureOut">
              <a:rPr lang="en-US" smtClean="0"/>
              <a:t>10/22/2012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3127EA-8953-48D3-B57E-8FEEDA3592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85F136-DD0C-4983-B58C-5B53EF1CA015}" type="datetimeFigureOut">
              <a:rPr lang="en-US" smtClean="0"/>
              <a:t>10/22/2012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3127EA-8953-48D3-B57E-8FEEDA3592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85F136-DD0C-4983-B58C-5B53EF1CA015}" type="datetimeFigureOut">
              <a:rPr lang="en-US" smtClean="0"/>
              <a:t>10/22/2012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3127EA-8953-48D3-B57E-8FEEDA3592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3D85F136-DD0C-4983-B58C-5B53EF1CA015}" type="datetimeFigureOut">
              <a:rPr lang="en-US" smtClean="0"/>
              <a:t>10/22/2012</a:t>
            </a:fld>
            <a:endParaRPr lang="en-US"/>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en-US"/>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303127EA-8953-48D3-B57E-8FEEDA35929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360000">
            <a:off x="3291584" y="2917456"/>
            <a:ext cx="4896987" cy="2001348"/>
          </a:xfrm>
        </p:spPr>
        <p:txBody>
          <a:bodyPr/>
          <a:lstStyle/>
          <a:p>
            <a:r>
              <a:rPr lang="en-US" dirty="0" smtClean="0"/>
              <a:t>Incorporating Technology in ESL </a:t>
            </a:r>
            <a:r>
              <a:rPr lang="en-US" sz="4080" dirty="0" smtClean="0"/>
              <a:t>Classrooms</a:t>
            </a:r>
            <a:endParaRPr lang="en-US" sz="4080" dirty="0"/>
          </a:p>
        </p:txBody>
      </p:sp>
      <p:sp>
        <p:nvSpPr>
          <p:cNvPr id="3" name="Subtitle 2"/>
          <p:cNvSpPr>
            <a:spLocks noGrp="1"/>
          </p:cNvSpPr>
          <p:nvPr>
            <p:ph type="subTitle" idx="1"/>
          </p:nvPr>
        </p:nvSpPr>
        <p:spPr/>
        <p:txBody>
          <a:bodyPr/>
          <a:lstStyle/>
          <a:p>
            <a:endParaRPr lang="en-US" dirty="0" smtClean="0"/>
          </a:p>
          <a:p>
            <a:r>
              <a:rPr lang="en-US" dirty="0" smtClean="0"/>
              <a:t>Lorraine Vazquez </a:t>
            </a:r>
          </a:p>
          <a:p>
            <a:endParaRPr lang="en-US" dirty="0"/>
          </a:p>
        </p:txBody>
      </p:sp>
      <p:pic>
        <p:nvPicPr>
          <p:cNvPr id="1028" name="Picture 4" descr="C:\Users\lorraine\AppData\Local\Microsoft\Windows\Temporary Internet Files\Content.IE5\YBBRAPOQ\MM900286755[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rot="20819674">
            <a:off x="967734" y="4096335"/>
            <a:ext cx="1747724" cy="16706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73570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Content  </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endParaRPr lang="en-US" dirty="0" smtClean="0"/>
          </a:p>
          <a:p>
            <a:pPr marL="0" indent="0">
              <a:lnSpc>
                <a:spcPct val="200000"/>
              </a:lnSpc>
              <a:buNone/>
            </a:pPr>
            <a:r>
              <a:rPr lang="en-US" dirty="0" smtClean="0"/>
              <a:t>Statement of the problem……………………………………………….…..Slide 1</a:t>
            </a:r>
          </a:p>
          <a:p>
            <a:pPr marL="0" indent="0">
              <a:lnSpc>
                <a:spcPct val="200000"/>
              </a:lnSpc>
              <a:buNone/>
            </a:pPr>
            <a:r>
              <a:rPr lang="en-US" dirty="0" smtClean="0"/>
              <a:t>Pro and Cons…………………………………………………….........................Slide 2</a:t>
            </a:r>
          </a:p>
          <a:p>
            <a:pPr marL="0" indent="0">
              <a:lnSpc>
                <a:spcPct val="200000"/>
              </a:lnSpc>
              <a:buNone/>
            </a:pPr>
            <a:r>
              <a:rPr lang="en-US" dirty="0" smtClean="0"/>
              <a:t>Theorist………………………………………………………………………..……Slide 3</a:t>
            </a:r>
          </a:p>
          <a:p>
            <a:pPr marL="0" indent="0">
              <a:lnSpc>
                <a:spcPct val="200000"/>
              </a:lnSpc>
              <a:buNone/>
            </a:pPr>
            <a:r>
              <a:rPr lang="en-US" dirty="0" smtClean="0"/>
              <a:t>Hypothesis statement…………………………………………………………Slide </a:t>
            </a:r>
            <a:r>
              <a:rPr lang="en-US" dirty="0"/>
              <a:t>4</a:t>
            </a:r>
            <a:endParaRPr lang="en-US" dirty="0" smtClean="0"/>
          </a:p>
          <a:p>
            <a:pPr marL="0" indent="0">
              <a:lnSpc>
                <a:spcPct val="200000"/>
              </a:lnSpc>
              <a:buNone/>
            </a:pPr>
            <a:r>
              <a:rPr lang="en-US" dirty="0" smtClean="0"/>
              <a:t>References……...……………………………………………………………..…...Slide 5</a:t>
            </a:r>
          </a:p>
        </p:txBody>
      </p:sp>
    </p:spTree>
    <p:extLst>
      <p:ext uri="{BB962C8B-B14F-4D97-AF65-F5344CB8AC3E}">
        <p14:creationId xmlns:p14="http://schemas.microsoft.com/office/powerpoint/2010/main" val="8375093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the Problem</a:t>
            </a:r>
            <a:endParaRPr lang="en-US" dirty="0"/>
          </a:p>
        </p:txBody>
      </p:sp>
      <p:sp>
        <p:nvSpPr>
          <p:cNvPr id="3" name="Content Placeholder 2"/>
          <p:cNvSpPr>
            <a:spLocks noGrp="1"/>
          </p:cNvSpPr>
          <p:nvPr>
            <p:ph idx="1"/>
          </p:nvPr>
        </p:nvSpPr>
        <p:spPr/>
        <p:txBody>
          <a:bodyPr/>
          <a:lstStyle/>
          <a:p>
            <a:r>
              <a:rPr lang="en-US" dirty="0" smtClean="0"/>
              <a:t>The problem is really to incorporate technology to ESL classrooms to increase their literacy levels by having them explore different, tangible ways to acquire and master this new language.  Our classroom should reflect the most current technological methods of learning. The children of the 21</a:t>
            </a:r>
            <a:r>
              <a:rPr lang="en-US" baseline="30000" dirty="0" smtClean="0"/>
              <a:t>st</a:t>
            </a:r>
            <a:r>
              <a:rPr lang="en-US" dirty="0" smtClean="0"/>
              <a:t> century should see technology not only as an entrainment device but as a learning tool as well.  It is our responsibility to provide them with the necessary tools to do so in todays world. </a:t>
            </a:r>
            <a:endParaRPr lang="en-US" dirty="0"/>
          </a:p>
        </p:txBody>
      </p:sp>
    </p:spTree>
    <p:extLst>
      <p:ext uri="{BB962C8B-B14F-4D97-AF65-F5344CB8AC3E}">
        <p14:creationId xmlns:p14="http://schemas.microsoft.com/office/powerpoint/2010/main" val="19754964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280" y="436563"/>
            <a:ext cx="7373520" cy="706437"/>
          </a:xfrm>
        </p:spPr>
        <p:txBody>
          <a:bodyPr/>
          <a:lstStyle/>
          <a:p>
            <a:r>
              <a:rPr lang="en-US" dirty="0" smtClean="0"/>
              <a:t>    Pros and Cons </a:t>
            </a:r>
            <a:br>
              <a:rPr lang="en-US" dirty="0" smtClean="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87408937"/>
              </p:ext>
            </p:extLst>
          </p:nvPr>
        </p:nvGraphicFramePr>
        <p:xfrm>
          <a:off x="685800" y="1371600"/>
          <a:ext cx="7467600" cy="3032760"/>
        </p:xfrm>
        <a:graphic>
          <a:graphicData uri="http://schemas.openxmlformats.org/drawingml/2006/table">
            <a:tbl>
              <a:tblPr firstRow="1" bandRow="1">
                <a:tableStyleId>{073A0DAA-6AF3-43AB-8588-CEC1D06C72B9}</a:tableStyleId>
              </a:tblPr>
              <a:tblGrid>
                <a:gridCol w="3733800"/>
                <a:gridCol w="3733800"/>
              </a:tblGrid>
              <a:tr h="370840">
                <a:tc>
                  <a:txBody>
                    <a:bodyPr/>
                    <a:lstStyle/>
                    <a:p>
                      <a:pPr algn="ctr"/>
                      <a:r>
                        <a:rPr lang="en-US" dirty="0" smtClean="0"/>
                        <a:t>Pro Technology in the Classroom </a:t>
                      </a:r>
                      <a:endParaRPr lang="en-US" dirty="0"/>
                    </a:p>
                  </a:txBody>
                  <a:tcPr/>
                </a:tc>
                <a:tc>
                  <a:txBody>
                    <a:bodyPr/>
                    <a:lstStyle/>
                    <a:p>
                      <a:pPr algn="ctr"/>
                      <a:r>
                        <a:rPr lang="en-US" dirty="0" smtClean="0"/>
                        <a:t> Against</a:t>
                      </a:r>
                      <a:r>
                        <a:rPr lang="en-US" baseline="0" dirty="0" smtClean="0"/>
                        <a:t> Technology in the    Classroom </a:t>
                      </a:r>
                      <a:endParaRPr lang="en-US" dirty="0"/>
                    </a:p>
                  </a:txBody>
                  <a:tcPr/>
                </a:tc>
              </a:tr>
              <a:tr h="370840">
                <a:tc>
                  <a:txBody>
                    <a:bodyPr/>
                    <a:lstStyle/>
                    <a:p>
                      <a:pPr marL="285750" indent="-285750">
                        <a:buFont typeface="Arial" pitchFamily="34" charset="0"/>
                        <a:buChar char="•"/>
                      </a:pPr>
                      <a:r>
                        <a:rPr lang="en-US" dirty="0" smtClean="0"/>
                        <a:t>It links the student to the outside World. </a:t>
                      </a:r>
                    </a:p>
                  </a:txBody>
                  <a:tcPr/>
                </a:tc>
                <a:tc>
                  <a:txBody>
                    <a:bodyPr/>
                    <a:lstStyle/>
                    <a:p>
                      <a:pPr marL="285750" indent="-285750">
                        <a:buFont typeface="Arial" pitchFamily="34" charset="0"/>
                        <a:buChar char="•"/>
                      </a:pPr>
                      <a:r>
                        <a:rPr lang="en-US" dirty="0" smtClean="0"/>
                        <a:t>Too expensive </a:t>
                      </a:r>
                      <a:endParaRPr lang="en-US" dirty="0"/>
                    </a:p>
                  </a:txBody>
                  <a:tcPr/>
                </a:tc>
              </a:tr>
              <a:tr h="370840">
                <a:tc>
                  <a:txBody>
                    <a:bodyPr/>
                    <a:lstStyle/>
                    <a:p>
                      <a:pPr marL="285750" indent="-285750">
                        <a:buFont typeface="Arial" pitchFamily="34" charset="0"/>
                        <a:buChar char="•"/>
                      </a:pPr>
                      <a:r>
                        <a:rPr lang="en-US" dirty="0" smtClean="0"/>
                        <a:t>Makes</a:t>
                      </a:r>
                      <a:r>
                        <a:rPr lang="en-US" baseline="0" dirty="0" smtClean="0"/>
                        <a:t>  visuals accessible </a:t>
                      </a:r>
                      <a:endParaRPr lang="en-US" dirty="0" smtClean="0"/>
                    </a:p>
                  </a:txBody>
                  <a:tcPr/>
                </a:tc>
                <a:tc>
                  <a:txBody>
                    <a:bodyPr/>
                    <a:lstStyle/>
                    <a:p>
                      <a:pPr marL="285750" indent="-285750">
                        <a:buFont typeface="Arial" pitchFamily="34" charset="0"/>
                        <a:buChar char="•"/>
                      </a:pPr>
                      <a:r>
                        <a:rPr lang="en-US" dirty="0" smtClean="0"/>
                        <a:t>Teachers are not trained</a:t>
                      </a:r>
                      <a:r>
                        <a:rPr lang="en-US" baseline="0" dirty="0" smtClean="0"/>
                        <a:t> to use it</a:t>
                      </a:r>
                      <a:endParaRPr lang="en-US" dirty="0"/>
                    </a:p>
                  </a:txBody>
                  <a:tcPr/>
                </a:tc>
              </a:tr>
              <a:tr h="370840">
                <a:tc>
                  <a:txBody>
                    <a:bodyPr/>
                    <a:lstStyle/>
                    <a:p>
                      <a:pPr marL="285750" indent="-285750">
                        <a:buFont typeface="Arial" pitchFamily="34" charset="0"/>
                        <a:buChar char="•"/>
                      </a:pPr>
                      <a:r>
                        <a:rPr lang="en-US" dirty="0" smtClean="0"/>
                        <a:t>Rapid</a:t>
                      </a:r>
                      <a:r>
                        <a:rPr lang="en-US" baseline="0" dirty="0" smtClean="0"/>
                        <a:t> access to information.</a:t>
                      </a:r>
                      <a:endParaRPr lang="en-US" dirty="0"/>
                    </a:p>
                  </a:txBody>
                  <a:tcPr/>
                </a:tc>
                <a:tc>
                  <a:txBody>
                    <a:bodyPr/>
                    <a:lstStyle/>
                    <a:p>
                      <a:pPr marL="285750" indent="-285750">
                        <a:buFont typeface="Arial" pitchFamily="34" charset="0"/>
                        <a:buChar char="•"/>
                      </a:pPr>
                      <a:r>
                        <a:rPr lang="en-US" dirty="0" smtClean="0"/>
                        <a:t>Confusing/</a:t>
                      </a:r>
                      <a:r>
                        <a:rPr lang="en-US" baseline="0" dirty="0" smtClean="0"/>
                        <a:t> Complex </a:t>
                      </a:r>
                      <a:endParaRPr lang="en-US" dirty="0"/>
                    </a:p>
                  </a:txBody>
                  <a:tcPr/>
                </a:tc>
              </a:tr>
              <a:tr h="370840">
                <a:tc>
                  <a:txBody>
                    <a:bodyPr/>
                    <a:lstStyle/>
                    <a:p>
                      <a:pPr marL="285750" indent="-285750">
                        <a:buFont typeface="Arial" pitchFamily="34" charset="0"/>
                        <a:buChar char="•"/>
                      </a:pPr>
                      <a:r>
                        <a:rPr lang="en-US" dirty="0" smtClean="0"/>
                        <a:t>Interactive </a:t>
                      </a:r>
                      <a:endParaRPr lang="en-US" dirty="0"/>
                    </a:p>
                  </a:txBody>
                  <a:tcPr/>
                </a:tc>
                <a:tc>
                  <a:txBody>
                    <a:bodyPr/>
                    <a:lstStyle/>
                    <a:p>
                      <a:pPr marL="285750" indent="-285750">
                        <a:buFont typeface="Arial" pitchFamily="34" charset="0"/>
                        <a:buChar char="•"/>
                      </a:pPr>
                      <a:r>
                        <a:rPr lang="en-US" dirty="0" smtClean="0"/>
                        <a:t>Not enough for everyone</a:t>
                      </a:r>
                      <a:endParaRPr lang="en-US" dirty="0"/>
                    </a:p>
                  </a:txBody>
                  <a:tcPr/>
                </a:tc>
              </a:tr>
              <a:tr h="370840">
                <a:tc>
                  <a:txBody>
                    <a:bodyPr/>
                    <a:lstStyle/>
                    <a:p>
                      <a:pPr marL="285750" indent="-285750">
                        <a:buFont typeface="Arial" pitchFamily="34" charset="0"/>
                        <a:buChar char="•"/>
                      </a:pPr>
                      <a:r>
                        <a:rPr lang="en-US" dirty="0" smtClean="0"/>
                        <a:t>Provides</a:t>
                      </a:r>
                      <a:r>
                        <a:rPr lang="en-US" baseline="0" dirty="0" smtClean="0"/>
                        <a:t> skills necessary for their future. </a:t>
                      </a:r>
                      <a:endParaRPr lang="en-US" dirty="0"/>
                    </a:p>
                  </a:txBody>
                  <a:tcPr/>
                </a:tc>
                <a:tc>
                  <a:txBody>
                    <a:bodyPr/>
                    <a:lstStyle/>
                    <a:p>
                      <a:pPr marL="285750" indent="-285750">
                        <a:buFont typeface="Arial" pitchFamily="34" charset="0"/>
                        <a:buChar char="•"/>
                      </a:pPr>
                      <a:r>
                        <a:rPr lang="en-US" dirty="0" smtClean="0"/>
                        <a:t>Distracts students </a:t>
                      </a:r>
                      <a:endParaRPr lang="en-US" dirty="0"/>
                    </a:p>
                  </a:txBody>
                  <a:tcPr/>
                </a:tc>
              </a:tr>
            </a:tbl>
          </a:graphicData>
        </a:graphic>
      </p:graphicFrame>
      <p:sp>
        <p:nvSpPr>
          <p:cNvPr id="3" name="Rectangle 2"/>
          <p:cNvSpPr/>
          <p:nvPr/>
        </p:nvSpPr>
        <p:spPr>
          <a:xfrm>
            <a:off x="3416300" y="6370766"/>
            <a:ext cx="5715000" cy="369332"/>
          </a:xfrm>
          <a:prstGeom prst="rect">
            <a:avLst/>
          </a:prstGeom>
        </p:spPr>
        <p:txBody>
          <a:bodyPr wrap="square">
            <a:spAutoFit/>
          </a:bodyPr>
          <a:lstStyle/>
          <a:p>
            <a:r>
              <a:rPr lang="en-US" sz="1200" dirty="0" smtClean="0"/>
              <a:t>(http</a:t>
            </a:r>
            <a:r>
              <a:rPr lang="en-US" dirty="0"/>
              <a:t>://</a:t>
            </a:r>
            <a:r>
              <a:rPr lang="en-US" sz="1200" dirty="0" smtClean="0"/>
              <a:t>www.eslteachersboard.com/cgi-bin/articles/index.pl?page=5;read=3286)</a:t>
            </a:r>
            <a:endParaRPr lang="en-US" sz="1200" dirty="0"/>
          </a:p>
        </p:txBody>
      </p:sp>
    </p:spTree>
    <p:extLst>
      <p:ext uri="{BB962C8B-B14F-4D97-AF65-F5344CB8AC3E}">
        <p14:creationId xmlns:p14="http://schemas.microsoft.com/office/powerpoint/2010/main" val="29197247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Theorist Associated with ESL Acquisition</a:t>
            </a:r>
            <a:endParaRPr lang="en-US" dirty="0"/>
          </a:p>
        </p:txBody>
      </p:sp>
      <p:sp>
        <p:nvSpPr>
          <p:cNvPr id="3" name="Content Placeholder 2"/>
          <p:cNvSpPr>
            <a:spLocks noGrp="1"/>
          </p:cNvSpPr>
          <p:nvPr>
            <p:ph idx="1"/>
          </p:nvPr>
        </p:nvSpPr>
        <p:spPr/>
        <p:txBody>
          <a:bodyPr>
            <a:normAutofit fontScale="92500" lnSpcReduction="10000"/>
          </a:bodyPr>
          <a:lstStyle/>
          <a:p>
            <a:pPr>
              <a:buFont typeface="Arial" pitchFamily="34" charset="0"/>
              <a:buChar char="•"/>
            </a:pPr>
            <a:r>
              <a:rPr lang="en-US" dirty="0" smtClean="0"/>
              <a:t>Ofelia Garcia</a:t>
            </a:r>
          </a:p>
          <a:p>
            <a:pPr lvl="1">
              <a:buFont typeface="Arial" pitchFamily="34" charset="0"/>
              <a:buChar char="•"/>
            </a:pPr>
            <a:r>
              <a:rPr lang="en-US" dirty="0" smtClean="0"/>
              <a:t>professor in the Ph.D. program of Urban Education at the CUNY Graduate Center. </a:t>
            </a:r>
          </a:p>
          <a:p>
            <a:pPr lvl="1">
              <a:buFont typeface="Arial" pitchFamily="34" charset="0"/>
              <a:buChar char="•"/>
            </a:pPr>
            <a:r>
              <a:rPr lang="en-US" dirty="0" smtClean="0"/>
              <a:t>She has taught bilingual education in a variety of colleges across NY. </a:t>
            </a:r>
          </a:p>
          <a:p>
            <a:pPr lvl="1">
              <a:buFont typeface="Arial" pitchFamily="34" charset="0"/>
              <a:buChar char="•"/>
            </a:pPr>
            <a:r>
              <a:rPr lang="en-US" dirty="0" smtClean="0"/>
              <a:t>She focuses on the pedagogy and assessment in the classroom, she believes that there are a variety of factors that affect the ESL student. (the curriculum, the different types of learners and the community that must adapt to the current times)</a:t>
            </a:r>
          </a:p>
          <a:p>
            <a:pPr lvl="1">
              <a:buFont typeface="Arial" pitchFamily="34" charset="0"/>
              <a:buChar char="•"/>
            </a:pPr>
            <a:r>
              <a:rPr lang="en-US" dirty="0" smtClean="0"/>
              <a:t>She states that “educational practices must be extended to reflect the complex multilingual and multimodal communicative networks of the twenty-first century.”</a:t>
            </a:r>
          </a:p>
          <a:p>
            <a:pPr lvl="1">
              <a:buFont typeface="Arial" pitchFamily="34" charset="0"/>
              <a:buChar char="•"/>
            </a:pPr>
            <a:endParaRPr lang="en-US" dirty="0" smtClean="0"/>
          </a:p>
          <a:p>
            <a:pPr>
              <a:buFont typeface="Arial" pitchFamily="34" charset="0"/>
              <a:buChar char="•"/>
            </a:pPr>
            <a:endParaRPr lang="en-US" dirty="0" smtClean="0"/>
          </a:p>
        </p:txBody>
      </p:sp>
    </p:spTree>
    <p:extLst>
      <p:ext uri="{BB962C8B-B14F-4D97-AF65-F5344CB8AC3E}">
        <p14:creationId xmlns:p14="http://schemas.microsoft.com/office/powerpoint/2010/main" val="36321476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Hypothesis </a:t>
            </a:r>
            <a:endParaRPr lang="en-US" dirty="0"/>
          </a:p>
        </p:txBody>
      </p:sp>
      <p:sp>
        <p:nvSpPr>
          <p:cNvPr id="3" name="Content Placeholder 2"/>
          <p:cNvSpPr>
            <a:spLocks noGrp="1"/>
          </p:cNvSpPr>
          <p:nvPr>
            <p:ph idx="1"/>
          </p:nvPr>
        </p:nvSpPr>
        <p:spPr/>
        <p:txBody>
          <a:bodyPr/>
          <a:lstStyle/>
          <a:p>
            <a:r>
              <a:rPr lang="en-US" dirty="0" smtClean="0"/>
              <a:t>HR- </a:t>
            </a:r>
            <a:r>
              <a:rPr lang="en-US" dirty="0"/>
              <a:t>Incorporating technology </a:t>
            </a:r>
            <a:r>
              <a:rPr lang="en-US" dirty="0" smtClean="0"/>
              <a:t>five </a:t>
            </a:r>
            <a:r>
              <a:rPr lang="en-US" dirty="0"/>
              <a:t>times a week for </a:t>
            </a:r>
            <a:r>
              <a:rPr lang="en-US" dirty="0" smtClean="0"/>
              <a:t>forty-five </a:t>
            </a:r>
            <a:r>
              <a:rPr lang="en-US" dirty="0"/>
              <a:t>minutes during the afternoon over </a:t>
            </a:r>
            <a:r>
              <a:rPr lang="en-US" dirty="0" smtClean="0"/>
              <a:t>a four weeks period, </a:t>
            </a:r>
            <a:r>
              <a:rPr lang="en-US" dirty="0"/>
              <a:t>will motivate </a:t>
            </a:r>
            <a:r>
              <a:rPr lang="en-US" dirty="0" smtClean="0"/>
              <a:t>six </a:t>
            </a:r>
            <a:r>
              <a:rPr lang="en-US" dirty="0"/>
              <a:t>ESL third grade students to increase their literacy levels by creating digital stories in class.</a:t>
            </a:r>
          </a:p>
        </p:txBody>
      </p:sp>
    </p:spTree>
    <p:extLst>
      <p:ext uri="{BB962C8B-B14F-4D97-AF65-F5344CB8AC3E}">
        <p14:creationId xmlns:p14="http://schemas.microsoft.com/office/powerpoint/2010/main" val="42591225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Content Placeholder 2"/>
          <p:cNvSpPr>
            <a:spLocks noGrp="1"/>
          </p:cNvSpPr>
          <p:nvPr>
            <p:ph idx="1"/>
          </p:nvPr>
        </p:nvSpPr>
        <p:spPr/>
        <p:txBody>
          <a:bodyPr>
            <a:normAutofit/>
          </a:bodyPr>
          <a:lstStyle/>
          <a:p>
            <a:endParaRPr lang="en-US" sz="1200" dirty="0" smtClean="0"/>
          </a:p>
          <a:p>
            <a:r>
              <a:rPr lang="en-US" sz="1200" dirty="0" smtClean="0">
                <a:solidFill>
                  <a:schemeClr val="tx1"/>
                </a:solidFill>
              </a:rPr>
              <a:t>Garcia, O. (</a:t>
            </a:r>
            <a:r>
              <a:rPr lang="en-US" sz="1200" dirty="0" err="1" smtClean="0">
                <a:solidFill>
                  <a:schemeClr val="tx1"/>
                </a:solidFill>
              </a:rPr>
              <a:t>n.d.</a:t>
            </a:r>
            <a:r>
              <a:rPr lang="en-US" sz="1200" dirty="0" smtClean="0">
                <a:solidFill>
                  <a:schemeClr val="tx1"/>
                </a:solidFill>
              </a:rPr>
              <a:t>). Ofelia Garcia. Retrieved from:</a:t>
            </a:r>
          </a:p>
          <a:p>
            <a:pPr marL="329184" lvl="1" indent="0">
              <a:buNone/>
            </a:pPr>
            <a:r>
              <a:rPr lang="en-US" sz="1000" dirty="0" smtClean="0">
                <a:solidFill>
                  <a:schemeClr val="tx1"/>
                </a:solidFill>
              </a:rPr>
              <a:t>	http</a:t>
            </a:r>
            <a:r>
              <a:rPr lang="en-US" sz="1000" dirty="0">
                <a:solidFill>
                  <a:schemeClr val="tx1"/>
                </a:solidFill>
              </a:rPr>
              <a:t>://ofeliagarcia.org/</a:t>
            </a:r>
          </a:p>
          <a:p>
            <a:r>
              <a:rPr lang="en-US" sz="1200" dirty="0" err="1" smtClean="0">
                <a:solidFill>
                  <a:schemeClr val="tx1"/>
                </a:solidFill>
              </a:rPr>
              <a:t>Schwieter</a:t>
            </a:r>
            <a:r>
              <a:rPr lang="en-US" sz="1200" dirty="0" smtClean="0">
                <a:solidFill>
                  <a:schemeClr val="tx1"/>
                </a:solidFill>
              </a:rPr>
              <a:t>, J. (2011). Ofelia Garcia: Bilingual education in the 21</a:t>
            </a:r>
            <a:r>
              <a:rPr lang="en-US" sz="1200" baseline="30000" dirty="0" smtClean="0">
                <a:solidFill>
                  <a:schemeClr val="tx1"/>
                </a:solidFill>
              </a:rPr>
              <a:t>st</a:t>
            </a:r>
            <a:r>
              <a:rPr lang="en-US" sz="1200" dirty="0" smtClean="0">
                <a:solidFill>
                  <a:schemeClr val="tx1"/>
                </a:solidFill>
              </a:rPr>
              <a:t> century: a global perspective. Wiley &amp; Sons, 2008. </a:t>
            </a:r>
            <a:r>
              <a:rPr lang="en-US" sz="1200" i="1" dirty="0" smtClean="0">
                <a:solidFill>
                  <a:schemeClr val="tx1"/>
                </a:solidFill>
              </a:rPr>
              <a:t>Applied </a:t>
            </a:r>
            <a:r>
              <a:rPr lang="en-US" sz="1200" i="1" dirty="0" err="1" smtClean="0">
                <a:solidFill>
                  <a:schemeClr val="tx1"/>
                </a:solidFill>
              </a:rPr>
              <a:t>Lingustics</a:t>
            </a:r>
            <a:r>
              <a:rPr lang="en-US" sz="1200" i="1" dirty="0" smtClean="0">
                <a:solidFill>
                  <a:schemeClr val="tx1"/>
                </a:solidFill>
              </a:rPr>
              <a:t>. 32(4) 456-469.</a:t>
            </a:r>
            <a:endParaRPr lang="en-US" sz="1200" dirty="0" smtClean="0">
              <a:solidFill>
                <a:schemeClr val="tx1"/>
              </a:solidFill>
            </a:endParaRPr>
          </a:p>
          <a:p>
            <a:r>
              <a:rPr lang="en-US" sz="1200" dirty="0" smtClean="0">
                <a:solidFill>
                  <a:schemeClr val="tx1"/>
                </a:solidFill>
              </a:rPr>
              <a:t>Tetra-</a:t>
            </a:r>
            <a:r>
              <a:rPr lang="en-US" sz="1200" dirty="0" err="1" smtClean="0">
                <a:solidFill>
                  <a:schemeClr val="tx1"/>
                </a:solidFill>
              </a:rPr>
              <a:t>WebBBS</a:t>
            </a:r>
            <a:r>
              <a:rPr lang="en-US" sz="1200" dirty="0" smtClean="0">
                <a:solidFill>
                  <a:schemeClr val="tx1"/>
                </a:solidFill>
              </a:rPr>
              <a:t> </a:t>
            </a:r>
            <a:r>
              <a:rPr lang="en-US" sz="1200" dirty="0">
                <a:solidFill>
                  <a:schemeClr val="tx1"/>
                </a:solidFill>
              </a:rPr>
              <a:t>(2012).Why should I use technology in my classroom?.  Retrieved </a:t>
            </a:r>
            <a:r>
              <a:rPr lang="en-US" sz="1200" dirty="0" smtClean="0">
                <a:solidFill>
                  <a:schemeClr val="tx1"/>
                </a:solidFill>
              </a:rPr>
              <a:t>from:   				http</a:t>
            </a:r>
            <a:r>
              <a:rPr lang="en-US" sz="1200" dirty="0">
                <a:solidFill>
                  <a:schemeClr val="tx1"/>
                </a:solidFill>
              </a:rPr>
              <a:t>://</a:t>
            </a:r>
            <a:r>
              <a:rPr lang="en-US" sz="1200" dirty="0" smtClean="0">
                <a:solidFill>
                  <a:schemeClr val="tx1"/>
                </a:solidFill>
              </a:rPr>
              <a:t>www.eslteachersboard.com/cgi-bin/articles/index.pl?page=5;read=3286</a:t>
            </a:r>
          </a:p>
          <a:p>
            <a:endParaRPr lang="en-US" sz="1200" dirty="0">
              <a:solidFill>
                <a:schemeClr val="tx1"/>
              </a:solidFill>
            </a:endParaRPr>
          </a:p>
          <a:p>
            <a:pPr marL="0" indent="0">
              <a:buNone/>
            </a:pPr>
            <a:endParaRPr lang="en-US" sz="1200" dirty="0" smtClean="0"/>
          </a:p>
          <a:p>
            <a:endParaRPr lang="en-US" sz="1200" dirty="0"/>
          </a:p>
          <a:p>
            <a:endParaRPr lang="en-US" sz="1200" dirty="0" smtClean="0"/>
          </a:p>
          <a:p>
            <a:endParaRPr lang="en-US" sz="1200" dirty="0"/>
          </a:p>
        </p:txBody>
      </p:sp>
    </p:spTree>
    <p:extLst>
      <p:ext uri="{BB962C8B-B14F-4D97-AF65-F5344CB8AC3E}">
        <p14:creationId xmlns:p14="http://schemas.microsoft.com/office/powerpoint/2010/main" val="421787062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TC101790492[[fn=Sketchbook]]</Template>
  <TotalTime>122</TotalTime>
  <Words>345</Words>
  <Application>Microsoft Office PowerPoint</Application>
  <PresentationFormat>On-screen Show (4:3)</PresentationFormat>
  <Paragraphs>43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Sketchbook</vt:lpstr>
      <vt:lpstr>Incorporating Technology in ESL Classrooms</vt:lpstr>
      <vt:lpstr>Table of Content  </vt:lpstr>
      <vt:lpstr>Statement of the Problem</vt:lpstr>
      <vt:lpstr>    Pros and Cons  </vt:lpstr>
      <vt:lpstr>Theorist Associated with ESL Acquisition</vt:lpstr>
      <vt:lpstr>My Hypothesis </vt:lpstr>
      <vt:lpstr>References </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Incorporating Technology in ESL Classrooms</dc:title>
  <dc:creator>lorraine</dc:creator>
  <cp:lastModifiedBy>lorraine</cp:lastModifiedBy>
  <cp:revision>11</cp:revision>
  <dcterms:created xsi:type="dcterms:W3CDTF">2012-10-18T00:51:51Z</dcterms:created>
  <dcterms:modified xsi:type="dcterms:W3CDTF">2012-10-23T02:41:36Z</dcterms:modified>
</cp:coreProperties>
</file>